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3"/>
  </p:notesMasterIdLst>
  <p:sldIdLst>
    <p:sldId id="261" r:id="rId5"/>
    <p:sldId id="268" r:id="rId6"/>
    <p:sldId id="258" r:id="rId7"/>
    <p:sldId id="284" r:id="rId8"/>
    <p:sldId id="259" r:id="rId9"/>
    <p:sldId id="285" r:id="rId10"/>
    <p:sldId id="282" r:id="rId11"/>
    <p:sldId id="260" r:id="rId12"/>
    <p:sldId id="257" r:id="rId13"/>
    <p:sldId id="262" r:id="rId14"/>
    <p:sldId id="264" r:id="rId15"/>
    <p:sldId id="283" r:id="rId16"/>
    <p:sldId id="267" r:id="rId17"/>
    <p:sldId id="269" r:id="rId18"/>
    <p:sldId id="271" r:id="rId19"/>
    <p:sldId id="278" r:id="rId20"/>
    <p:sldId id="277" r:id="rId21"/>
    <p:sldId id="276" r:id="rId22"/>
    <p:sldId id="275" r:id="rId23"/>
    <p:sldId id="280" r:id="rId24"/>
    <p:sldId id="279" r:id="rId25"/>
    <p:sldId id="274" r:id="rId26"/>
    <p:sldId id="273" r:id="rId27"/>
    <p:sldId id="272" r:id="rId28"/>
    <p:sldId id="281" r:id="rId29"/>
    <p:sldId id="263" r:id="rId30"/>
    <p:sldId id="265" r:id="rId31"/>
    <p:sldId id="26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66DE9F-42DB-4FD2-9F8B-CD1DA73EB32E}" v="20" dt="2021-05-09T23:56:16.0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D277E0-9FAD-4713-9DBF-0F2E8CF0E394}" type="datetimeFigureOut">
              <a:rPr lang="en-US"/>
              <a:t>5/10/2021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D82E5-C2B0-47A9-A657-0524A189B5AF}" type="slidenum">
              <a:rPr lang="en-US"/>
              <a:t>‹#›</a:t>
            </a:fld>
            <a:endParaRPr lang="en-US"/>
          </a:p>
        </p:txBody>
      </p:sp>
    </p:spTree>
    <p:extLst>
      <p:ext uri="{BB962C8B-B14F-4D97-AF65-F5344CB8AC3E}">
        <p14:creationId xmlns:p14="http://schemas.microsoft.com/office/powerpoint/2010/main" val="1605084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at Systems Thinking &amp; Leadership Development Institute (STLDi) was established in Botswana in 2012 as a strategy consulting organization developing strategic responses to the persistent matters that nations face in its efforts to becoming a developed nation.  We offer training, research development and strategy consultancy for leaders.</a:t>
            </a:r>
          </a:p>
        </p:txBody>
      </p:sp>
      <p:sp>
        <p:nvSpPr>
          <p:cNvPr id="4" name="Slide Number Placeholder 3"/>
          <p:cNvSpPr>
            <a:spLocks noGrp="1"/>
          </p:cNvSpPr>
          <p:nvPr>
            <p:ph type="sldNum" sz="quarter" idx="5"/>
          </p:nvPr>
        </p:nvSpPr>
        <p:spPr/>
        <p:txBody>
          <a:bodyPr/>
          <a:lstStyle/>
          <a:p>
            <a:fld id="{C53D82E5-C2B0-47A9-A657-0524A189B5AF}" type="slidenum">
              <a:rPr lang="en-US"/>
              <a:t>5</a:t>
            </a:fld>
            <a:endParaRPr lang="en-US"/>
          </a:p>
        </p:txBody>
      </p:sp>
    </p:spTree>
    <p:extLst>
      <p:ext uri="{BB962C8B-B14F-4D97-AF65-F5344CB8AC3E}">
        <p14:creationId xmlns:p14="http://schemas.microsoft.com/office/powerpoint/2010/main" val="1468226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then work with you at identifying underlying (systemic) structures.  It does so using the principles of the iceberg.  In doing so, it identifies patterns and causal events that control the problem and therefore, its persistence.  It then helps participants reverse its effects (events) but also learn to bring about what is desired (visions) in its absence.</a:t>
            </a:r>
            <a:br>
              <a:rPr lang="en-US" dirty="0"/>
            </a:br>
            <a:br>
              <a:rPr lang="en-US" dirty="0"/>
            </a:br>
            <a:r>
              <a:rPr lang="en-US"/>
              <a:t>For example, seeing citizens reach for excellence and growth by nurturing the quest for learning, building shared goals and exceeding targets rather than needing to be successful to avoid failures individually.</a:t>
            </a:r>
          </a:p>
        </p:txBody>
      </p:sp>
      <p:sp>
        <p:nvSpPr>
          <p:cNvPr id="4" name="Slide Number Placeholder 3"/>
          <p:cNvSpPr>
            <a:spLocks noGrp="1"/>
          </p:cNvSpPr>
          <p:nvPr>
            <p:ph type="sldNum" sz="quarter" idx="5"/>
          </p:nvPr>
        </p:nvSpPr>
        <p:spPr/>
        <p:txBody>
          <a:bodyPr/>
          <a:lstStyle/>
          <a:p>
            <a:fld id="{C53D82E5-C2B0-47A9-A657-0524A189B5AF}" type="slidenum">
              <a:rPr lang="en-US"/>
              <a:t>8</a:t>
            </a:fld>
            <a:endParaRPr lang="en-US"/>
          </a:p>
        </p:txBody>
      </p:sp>
    </p:spTree>
    <p:extLst>
      <p:ext uri="{BB962C8B-B14F-4D97-AF65-F5344CB8AC3E}">
        <p14:creationId xmlns:p14="http://schemas.microsoft.com/office/powerpoint/2010/main" val="1157666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dirty="0"/>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5/10/2021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3754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5/10/2021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7072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dirty="0"/>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5/10/2021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26940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dirty="0"/>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5/10/2021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41936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5/10/2021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48372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5/10/2021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66257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5/10/2021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9917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dirty="0"/>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5/10/2021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37895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5/10/2021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14908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9C9CA7B-DFD4-44B5-8C60-D14B8CD1FB59}" type="datetimeFigureOut">
              <a:rPr lang="en-US" dirty="0"/>
              <a:t>5/10/2021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2005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5/10/2021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0817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BDB8791-F1B0-41E7-B7FD-A781E65C4266}" type="datetimeFigureOut">
              <a:rPr lang="en-US" dirty="0"/>
              <a:t>5/10/2021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2424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FDD63B2-E120-4ED8-B27B-C685F510A5FE}" type="datetimeFigureOut">
              <a:rPr lang="en-US" dirty="0"/>
              <a:t>5/10/2021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6805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t>5/10/2021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3851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5/10/2021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2921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5/10/2021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39024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5/10/2021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4008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5/10/2021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595927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humansettlements.com/2014/04/mega-cities-dense-human-settlements.html"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5811AF3E-7E5E-4B63-B90F-EE00601BB14C}"/>
              </a:ext>
            </a:extLst>
          </p:cNvPr>
          <p:cNvPicPr>
            <a:picLocks noChangeAspect="1"/>
          </p:cNvPicPr>
          <p:nvPr/>
        </p:nvPicPr>
        <p:blipFill>
          <a:blip r:embed="rId2"/>
          <a:stretch>
            <a:fillRect/>
          </a:stretch>
        </p:blipFill>
        <p:spPr>
          <a:xfrm>
            <a:off x="3907888" y="485037"/>
            <a:ext cx="4375010" cy="4911568"/>
          </a:xfrm>
          <a:prstGeom prst="rect">
            <a:avLst/>
          </a:prstGeom>
        </p:spPr>
      </p:pic>
      <p:sp>
        <p:nvSpPr>
          <p:cNvPr id="2" name="TextBox 1">
            <a:extLst>
              <a:ext uri="{FF2B5EF4-FFF2-40B4-BE49-F238E27FC236}">
                <a16:creationId xmlns:a16="http://schemas.microsoft.com/office/drawing/2014/main" id="{D11BF643-F97F-4468-904F-2DF201FE9CB7}"/>
              </a:ext>
            </a:extLst>
          </p:cNvPr>
          <p:cNvSpPr txBox="1"/>
          <p:nvPr/>
        </p:nvSpPr>
        <p:spPr>
          <a:xfrm>
            <a:off x="2073058" y="5538592"/>
            <a:ext cx="79728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75000"/>
                  </a:schemeClr>
                </a:solidFill>
              </a:rPr>
              <a:t>WELCOME TO STLDi INAUGURAL PRESS CONFERENCE</a:t>
            </a:r>
          </a:p>
        </p:txBody>
      </p:sp>
      <p:sp>
        <p:nvSpPr>
          <p:cNvPr id="5" name="TextBox 4">
            <a:extLst>
              <a:ext uri="{FF2B5EF4-FFF2-40B4-BE49-F238E27FC236}">
                <a16:creationId xmlns:a16="http://schemas.microsoft.com/office/drawing/2014/main" id="{2F141103-3F35-45F9-9B22-7B0E9EFF43D5}"/>
              </a:ext>
            </a:extLst>
          </p:cNvPr>
          <p:cNvSpPr txBox="1"/>
          <p:nvPr/>
        </p:nvSpPr>
        <p:spPr>
          <a:xfrm>
            <a:off x="3720088" y="6034065"/>
            <a:ext cx="46787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6">
                    <a:lumMod val="75000"/>
                  </a:schemeClr>
                </a:solidFill>
              </a:rPr>
              <a:t>MAY 8, 2021 (SATURDAY @ HILTON CBD)</a:t>
            </a:r>
          </a:p>
        </p:txBody>
      </p:sp>
    </p:spTree>
    <p:extLst>
      <p:ext uri="{BB962C8B-B14F-4D97-AF65-F5344CB8AC3E}">
        <p14:creationId xmlns:p14="http://schemas.microsoft.com/office/powerpoint/2010/main" val="1110176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picture containing text, plaque&#10;&#10;Description automatically generated">
            <a:extLst>
              <a:ext uri="{FF2B5EF4-FFF2-40B4-BE49-F238E27FC236}">
                <a16:creationId xmlns:a16="http://schemas.microsoft.com/office/drawing/2014/main" id="{898E64FD-11EE-4220-8D6B-1662B3D3675C}"/>
              </a:ext>
            </a:extLst>
          </p:cNvPr>
          <p:cNvPicPr>
            <a:picLocks noChangeAspect="1"/>
          </p:cNvPicPr>
          <p:nvPr/>
        </p:nvPicPr>
        <p:blipFill>
          <a:blip r:embed="rId2"/>
          <a:stretch>
            <a:fillRect/>
          </a:stretch>
        </p:blipFill>
        <p:spPr>
          <a:xfrm>
            <a:off x="375034" y="284222"/>
            <a:ext cx="6737468" cy="6298725"/>
          </a:xfrm>
          <a:prstGeom prst="rect">
            <a:avLst/>
          </a:prstGeom>
        </p:spPr>
      </p:pic>
    </p:spTree>
    <p:extLst>
      <p:ext uri="{BB962C8B-B14F-4D97-AF65-F5344CB8AC3E}">
        <p14:creationId xmlns:p14="http://schemas.microsoft.com/office/powerpoint/2010/main" val="10952629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sky, outdoor, city, overlooking&#10;&#10;Description automatically generated">
            <a:extLst>
              <a:ext uri="{FF2B5EF4-FFF2-40B4-BE49-F238E27FC236}">
                <a16:creationId xmlns:a16="http://schemas.microsoft.com/office/drawing/2014/main" id="{F016B245-5EC9-42CF-A31E-2AE854B5BB9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099" y="-33337"/>
            <a:ext cx="12875417" cy="7269955"/>
          </a:xfrm>
          <a:prstGeom prst="rect">
            <a:avLst/>
          </a:prstGeom>
        </p:spPr>
      </p:pic>
      <p:sp>
        <p:nvSpPr>
          <p:cNvPr id="4" name="TextBox 3">
            <a:extLst>
              <a:ext uri="{FF2B5EF4-FFF2-40B4-BE49-F238E27FC236}">
                <a16:creationId xmlns:a16="http://schemas.microsoft.com/office/drawing/2014/main" id="{ACEE46D0-FAD3-4B62-A8C5-282B2A2DD78C}"/>
              </a:ext>
            </a:extLst>
          </p:cNvPr>
          <p:cNvSpPr txBox="1"/>
          <p:nvPr/>
        </p:nvSpPr>
        <p:spPr>
          <a:xfrm>
            <a:off x="-38099" y="3712369"/>
            <a:ext cx="8327230" cy="1377155"/>
          </a:xfrm>
          <a:prstGeom prst="rect">
            <a:avLst/>
          </a:prstGeom>
        </p:spPr>
        <p:txBody>
          <a:bodyPr>
            <a:normAutofit/>
          </a:bodyPr>
          <a:lstStyle/>
          <a:p>
            <a:r>
              <a:rPr lang="en-US">
                <a:hlinkClick r:id="rId3"/>
              </a:rPr>
              <a:t>This Photo</a:t>
            </a:r>
            <a:r>
              <a:rPr lang="en-US"/>
              <a:t> by Unknown author is licensed under </a:t>
            </a:r>
            <a:r>
              <a:rPr lang="en-US">
                <a:hlinkClick r:id="rId4"/>
              </a:rPr>
              <a:t>CC BY-NC-ND</a:t>
            </a:r>
            <a:r>
              <a:rPr lang="en-US"/>
              <a:t>.</a:t>
            </a:r>
          </a:p>
        </p:txBody>
      </p:sp>
      <p:sp>
        <p:nvSpPr>
          <p:cNvPr id="2" name="Speech Bubble: Rectangle with Corners Rounded 1">
            <a:extLst>
              <a:ext uri="{FF2B5EF4-FFF2-40B4-BE49-F238E27FC236}">
                <a16:creationId xmlns:a16="http://schemas.microsoft.com/office/drawing/2014/main" id="{6AFF961F-93E9-43E2-B721-79F30A0D15CD}"/>
              </a:ext>
            </a:extLst>
          </p:cNvPr>
          <p:cNvSpPr/>
          <p:nvPr/>
        </p:nvSpPr>
        <p:spPr>
          <a:xfrm>
            <a:off x="1019175" y="824771"/>
            <a:ext cx="8322468" cy="450056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ea typeface="+mn-lt"/>
                <a:cs typeface="+mn-lt"/>
              </a:rPr>
              <a:t>Any fool can know. The point is to understand.</a:t>
            </a:r>
            <a:endParaRPr lang="en-US" sz="7200"/>
          </a:p>
        </p:txBody>
      </p:sp>
    </p:spTree>
    <p:extLst>
      <p:ext uri="{BB962C8B-B14F-4D97-AF65-F5344CB8AC3E}">
        <p14:creationId xmlns:p14="http://schemas.microsoft.com/office/powerpoint/2010/main" val="9141564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5" name="Rectangle 7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891B892-C255-4F1B-975B-5DB16462C6F6}"/>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5400" b="0" i="0" kern="1200">
                <a:solidFill>
                  <a:srgbClr val="EBEBEB"/>
                </a:solidFill>
                <a:latin typeface="+mj-lt"/>
                <a:ea typeface="+mj-ea"/>
                <a:cs typeface="+mj-cs"/>
              </a:rPr>
              <a:t>60 tools</a:t>
            </a:r>
          </a:p>
        </p:txBody>
      </p:sp>
      <p:grpSp>
        <p:nvGrpSpPr>
          <p:cNvPr id="77" name="Group 76">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78" name="Rectangle 77">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0"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2050" name="Picture 2">
            <a:extLst>
              <a:ext uri="{FF2B5EF4-FFF2-40B4-BE49-F238E27FC236}">
                <a16:creationId xmlns:a16="http://schemas.microsoft.com/office/drawing/2014/main" id="{B30ADBBB-D40D-40C6-94F3-448CF900D46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109763" y="1165833"/>
            <a:ext cx="6443180" cy="4526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122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006A8-327A-45D8-BFB6-CFBE31B2749C}"/>
              </a:ext>
            </a:extLst>
          </p:cNvPr>
          <p:cNvSpPr>
            <a:spLocks noGrp="1"/>
          </p:cNvSpPr>
          <p:nvPr>
            <p:ph type="title"/>
          </p:nvPr>
        </p:nvSpPr>
        <p:spPr>
          <a:xfrm>
            <a:off x="1154955" y="907521"/>
            <a:ext cx="3853228" cy="1128448"/>
          </a:xfrm>
        </p:spPr>
        <p:txBody>
          <a:bodyPr/>
          <a:lstStyle/>
          <a:p>
            <a:r>
              <a:rPr lang="en-US" dirty="0"/>
              <a:t>Our Plans</a:t>
            </a:r>
          </a:p>
        </p:txBody>
      </p:sp>
      <p:pic>
        <p:nvPicPr>
          <p:cNvPr id="4" name="Graphic 4" descr="Africa with solid fill">
            <a:extLst>
              <a:ext uri="{FF2B5EF4-FFF2-40B4-BE49-F238E27FC236}">
                <a16:creationId xmlns:a16="http://schemas.microsoft.com/office/drawing/2014/main" id="{40E46B3F-3BC9-435C-954B-B9D31E4FD03A}"/>
              </a:ext>
            </a:extLst>
          </p:cNvPr>
          <p:cNvPicPr>
            <a:picLocks noGrp="1" noChangeAspect="1"/>
          </p:cNvPicPr>
          <p:nvPr>
            <p:ph type="pic" idx="1"/>
          </p:nvPr>
        </p:nvPicPr>
        <p:blipFill rotWithShape="1">
          <a:blip r:embed="rId2">
            <a:extLst>
              <a:ext uri="{96DAC541-7B7A-43D3-8B79-37D633B846F1}">
                <asvg:svgBlip xmlns:asvg="http://schemas.microsoft.com/office/drawing/2016/SVG/main" r:embed="rId3"/>
              </a:ext>
            </a:extLst>
          </a:blip>
          <a:srcRect l="14705" r="14705"/>
          <a:stretch/>
        </p:blipFill>
        <p:spPr>
          <a:xfrm>
            <a:off x="6690745" y="1345406"/>
            <a:ext cx="3227193" cy="4572000"/>
          </a:xfrm>
        </p:spPr>
      </p:pic>
      <p:sp>
        <p:nvSpPr>
          <p:cNvPr id="6" name="Text Placeholder 5">
            <a:extLst>
              <a:ext uri="{FF2B5EF4-FFF2-40B4-BE49-F238E27FC236}">
                <a16:creationId xmlns:a16="http://schemas.microsoft.com/office/drawing/2014/main" id="{4C58189E-949A-4699-8431-FF2AC4503111}"/>
              </a:ext>
            </a:extLst>
          </p:cNvPr>
          <p:cNvSpPr>
            <a:spLocks noGrp="1"/>
          </p:cNvSpPr>
          <p:nvPr>
            <p:ph type="body" sz="half" idx="2"/>
          </p:nvPr>
        </p:nvSpPr>
        <p:spPr>
          <a:xfrm>
            <a:off x="1154954" y="2252663"/>
            <a:ext cx="4502149" cy="3550443"/>
          </a:xfrm>
        </p:spPr>
        <p:txBody>
          <a:bodyPr vert="horz" lIns="91440" tIns="45720" rIns="91440" bIns="45720" rtlCol="0" anchor="t">
            <a:normAutofit/>
          </a:bodyPr>
          <a:lstStyle/>
          <a:p>
            <a:pPr marL="285750" indent="-285750">
              <a:buFont typeface="Arial"/>
              <a:buChar char="•"/>
            </a:pPr>
            <a:endParaRPr lang="en-US" dirty="0">
              <a:ea typeface="+mn-lt"/>
              <a:cs typeface="+mn-lt"/>
            </a:endParaRPr>
          </a:p>
          <a:p>
            <a:pPr marL="285750" indent="-285750">
              <a:buFont typeface="Arial"/>
              <a:buChar char="•"/>
            </a:pPr>
            <a:r>
              <a:rPr lang="en-US" sz="2000" dirty="0">
                <a:solidFill>
                  <a:schemeClr val="bg1"/>
                </a:solidFill>
                <a:ea typeface="+mn-lt"/>
                <a:cs typeface="+mn-lt"/>
              </a:rPr>
              <a:t>We are launching a series of mini-</a:t>
            </a:r>
            <a:r>
              <a:rPr lang="en-US" sz="2000" dirty="0" err="1">
                <a:solidFill>
                  <a:schemeClr val="bg1"/>
                </a:solidFill>
                <a:ea typeface="+mn-lt"/>
                <a:cs typeface="+mn-lt"/>
              </a:rPr>
              <a:t>programmes</a:t>
            </a:r>
            <a:r>
              <a:rPr lang="en-US" sz="2000" dirty="0">
                <a:solidFill>
                  <a:schemeClr val="bg1"/>
                </a:solidFill>
                <a:ea typeface="+mn-lt"/>
                <a:cs typeface="+mn-lt"/>
              </a:rPr>
              <a:t> similar to what you are doing today </a:t>
            </a:r>
            <a:r>
              <a:rPr lang="en-US" sz="2000" dirty="0" err="1">
                <a:solidFill>
                  <a:schemeClr val="bg1"/>
                </a:solidFill>
              </a:rPr>
              <a:t>targetting</a:t>
            </a:r>
            <a:r>
              <a:rPr lang="en-US" sz="2000" dirty="0">
                <a:solidFill>
                  <a:schemeClr val="bg1"/>
                </a:solidFill>
              </a:rPr>
              <a:t> sectoral and national platforms.</a:t>
            </a:r>
            <a:endParaRPr lang="en-US" sz="2000" dirty="0">
              <a:solidFill>
                <a:schemeClr val="bg1"/>
              </a:solidFill>
              <a:ea typeface="+mn-lt"/>
              <a:cs typeface="+mn-lt"/>
            </a:endParaRPr>
          </a:p>
          <a:p>
            <a:pPr marL="285750" indent="-285750">
              <a:buFont typeface="Arial"/>
              <a:buChar char="•"/>
            </a:pPr>
            <a:r>
              <a:rPr lang="en-US" sz="2000" dirty="0">
                <a:solidFill>
                  <a:schemeClr val="bg1"/>
                </a:solidFill>
              </a:rPr>
              <a:t>The</a:t>
            </a:r>
            <a:r>
              <a:rPr lang="en-US" sz="2000" dirty="0">
                <a:solidFill>
                  <a:schemeClr val="bg1"/>
                </a:solidFill>
                <a:ea typeface="+mn-lt"/>
                <a:cs typeface="+mn-lt"/>
              </a:rPr>
              <a:t> press statement is intended to help more learn about the services.</a:t>
            </a:r>
          </a:p>
        </p:txBody>
      </p:sp>
      <p:sp>
        <p:nvSpPr>
          <p:cNvPr id="7" name="TextBox 6">
            <a:extLst>
              <a:ext uri="{FF2B5EF4-FFF2-40B4-BE49-F238E27FC236}">
                <a16:creationId xmlns:a16="http://schemas.microsoft.com/office/drawing/2014/main" id="{4533466D-2150-4BC1-B6A9-F79D79A97F9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64083028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03781-C890-4E48-8351-314F92E38DC6}"/>
              </a:ext>
            </a:extLst>
          </p:cNvPr>
          <p:cNvSpPr>
            <a:spLocks noGrp="1"/>
          </p:cNvSpPr>
          <p:nvPr>
            <p:ph type="title"/>
          </p:nvPr>
        </p:nvSpPr>
        <p:spPr/>
        <p:txBody>
          <a:bodyPr/>
          <a:lstStyle/>
          <a:p>
            <a:r>
              <a:rPr lang="en-US" dirty="0"/>
              <a:t>INTRODUCE</a:t>
            </a:r>
          </a:p>
        </p:txBody>
      </p:sp>
      <p:sp>
        <p:nvSpPr>
          <p:cNvPr id="3" name="Content Placeholder 2">
            <a:extLst>
              <a:ext uri="{FF2B5EF4-FFF2-40B4-BE49-F238E27FC236}">
                <a16:creationId xmlns:a16="http://schemas.microsoft.com/office/drawing/2014/main" id="{61B44979-2E5D-4EE9-8A36-BFCD4B4F61DE}"/>
              </a:ext>
            </a:extLst>
          </p:cNvPr>
          <p:cNvSpPr>
            <a:spLocks noGrp="1"/>
          </p:cNvSpPr>
          <p:nvPr>
            <p:ph idx="1"/>
          </p:nvPr>
        </p:nvSpPr>
        <p:spPr/>
        <p:txBody>
          <a:bodyPr>
            <a:normAutofit/>
          </a:bodyPr>
          <a:lstStyle/>
          <a:p>
            <a:r>
              <a:rPr lang="en-US" sz="2800" dirty="0"/>
              <a:t>WHY HAS IT RESISTED EFFORTS FOR THREE DECADES TO BUCK THE TREND?</a:t>
            </a:r>
          </a:p>
        </p:txBody>
      </p:sp>
      <p:sp>
        <p:nvSpPr>
          <p:cNvPr id="4" name="Text Placeholder 3">
            <a:extLst>
              <a:ext uri="{FF2B5EF4-FFF2-40B4-BE49-F238E27FC236}">
                <a16:creationId xmlns:a16="http://schemas.microsoft.com/office/drawing/2014/main" id="{EFC77953-9A82-4A1A-87E0-A8392D6827A7}"/>
              </a:ext>
            </a:extLst>
          </p:cNvPr>
          <p:cNvSpPr>
            <a:spLocks noGrp="1"/>
          </p:cNvSpPr>
          <p:nvPr>
            <p:ph type="body" sz="half" idx="2"/>
          </p:nvPr>
        </p:nvSpPr>
        <p:spPr>
          <a:xfrm>
            <a:off x="1154954" y="3129280"/>
            <a:ext cx="3127185" cy="2895599"/>
          </a:xfrm>
        </p:spPr>
        <p:txBody>
          <a:bodyPr vert="horz" lIns="91440" tIns="45720" rIns="91440" bIns="45720" rtlCol="0" anchor="t">
            <a:normAutofit/>
          </a:bodyPr>
          <a:lstStyle/>
          <a:p>
            <a:pPr algn="ctr"/>
            <a:r>
              <a:rPr lang="en-US" sz="2800" b="1" dirty="0">
                <a:solidFill>
                  <a:schemeClr val="bg1"/>
                </a:solidFill>
              </a:rPr>
              <a:t>CASE STUDY: NATIONAL UNEMPLOYMENT BOTSWANA</a:t>
            </a:r>
            <a:endParaRPr lang="en-US" sz="2800" dirty="0">
              <a:solidFill>
                <a:schemeClr val="bg1"/>
              </a:solidFill>
            </a:endParaRPr>
          </a:p>
        </p:txBody>
      </p:sp>
    </p:spTree>
    <p:extLst>
      <p:ext uri="{BB962C8B-B14F-4D97-AF65-F5344CB8AC3E}">
        <p14:creationId xmlns:p14="http://schemas.microsoft.com/office/powerpoint/2010/main" val="3327597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12" name="Freeform: Shape 11">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pic>
        <p:nvPicPr>
          <p:cNvPr id="3" name="Picture 2" descr="Diagram&#10;&#10;Description automatically generated">
            <a:extLst>
              <a:ext uri="{FF2B5EF4-FFF2-40B4-BE49-F238E27FC236}">
                <a16:creationId xmlns:a16="http://schemas.microsoft.com/office/drawing/2014/main" id="{92955386-7AC4-4B82-9B66-B83411B9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708" y="643466"/>
            <a:ext cx="6155875" cy="5571067"/>
          </a:xfrm>
          <a:prstGeom prst="rect">
            <a:avLst/>
          </a:prstGeom>
        </p:spPr>
      </p:pic>
    </p:spTree>
    <p:extLst>
      <p:ext uri="{BB962C8B-B14F-4D97-AF65-F5344CB8AC3E}">
        <p14:creationId xmlns:p14="http://schemas.microsoft.com/office/powerpoint/2010/main" val="3126608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3DB0ED7D-0741-41C8-9BCD-85B80680F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businesscard&#10;&#10;Description automatically generated">
            <a:extLst>
              <a:ext uri="{FF2B5EF4-FFF2-40B4-BE49-F238E27FC236}">
                <a16:creationId xmlns:a16="http://schemas.microsoft.com/office/drawing/2014/main" id="{A4A5765F-3F45-465F-BC1C-FE98EBB8C9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621" y="643466"/>
            <a:ext cx="6330757" cy="5571067"/>
          </a:xfrm>
          <a:prstGeom prst="rect">
            <a:avLst/>
          </a:prstGeom>
        </p:spPr>
      </p:pic>
    </p:spTree>
    <p:extLst>
      <p:ext uri="{BB962C8B-B14F-4D97-AF65-F5344CB8AC3E}">
        <p14:creationId xmlns:p14="http://schemas.microsoft.com/office/powerpoint/2010/main" val="2943761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pie chart&#10;&#10;Description automatically generated">
            <a:extLst>
              <a:ext uri="{FF2B5EF4-FFF2-40B4-BE49-F238E27FC236}">
                <a16:creationId xmlns:a16="http://schemas.microsoft.com/office/drawing/2014/main" id="{BAF63874-B21E-43DB-AA3E-09002F0E0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996" y="832319"/>
            <a:ext cx="8508007" cy="5193362"/>
          </a:xfrm>
          <a:prstGeom prst="rect">
            <a:avLst/>
          </a:prstGeom>
        </p:spPr>
      </p:pic>
    </p:spTree>
    <p:extLst>
      <p:ext uri="{BB962C8B-B14F-4D97-AF65-F5344CB8AC3E}">
        <p14:creationId xmlns:p14="http://schemas.microsoft.com/office/powerpoint/2010/main" val="1721520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991E76DA-4EEB-4003-A5FC-FC972B6EA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979" y="0"/>
            <a:ext cx="9290042" cy="6858000"/>
          </a:xfrm>
          <a:prstGeom prst="rect">
            <a:avLst/>
          </a:prstGeom>
        </p:spPr>
      </p:pic>
    </p:spTree>
    <p:extLst>
      <p:ext uri="{BB962C8B-B14F-4D97-AF65-F5344CB8AC3E}">
        <p14:creationId xmlns:p14="http://schemas.microsoft.com/office/powerpoint/2010/main" val="2741879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DF8F9176-5E17-49F2-9ED8-453555B58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018" y="451350"/>
            <a:ext cx="8167964" cy="5955299"/>
          </a:xfrm>
          <a:prstGeom prst="rect">
            <a:avLst/>
          </a:prstGeom>
        </p:spPr>
      </p:pic>
    </p:spTree>
    <p:extLst>
      <p:ext uri="{BB962C8B-B14F-4D97-AF65-F5344CB8AC3E}">
        <p14:creationId xmlns:p14="http://schemas.microsoft.com/office/powerpoint/2010/main" val="2171885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1">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5">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74D7F5CE-A719-44F7-9C5B-4BC25A14E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321FA86-60B9-4217-B31F-B0C072E523F5}"/>
              </a:ext>
            </a:extLst>
          </p:cNvPr>
          <p:cNvSpPr>
            <a:spLocks noGrp="1"/>
          </p:cNvSpPr>
          <p:nvPr>
            <p:ph type="title"/>
          </p:nvPr>
        </p:nvSpPr>
        <p:spPr>
          <a:xfrm>
            <a:off x="4662333" y="2099733"/>
            <a:ext cx="5730960" cy="2677648"/>
          </a:xfrm>
        </p:spPr>
        <p:txBody>
          <a:bodyPr vert="horz" lIns="91440" tIns="45720" rIns="91440" bIns="45720" rtlCol="0" anchor="b">
            <a:normAutofit/>
          </a:bodyPr>
          <a:lstStyle/>
          <a:p>
            <a:r>
              <a:rPr lang="en-US" sz="4800"/>
              <a:t>LEADERS OF SYSTEMIC CHANGE</a:t>
            </a:r>
          </a:p>
        </p:txBody>
      </p:sp>
      <p:sp>
        <p:nvSpPr>
          <p:cNvPr id="7" name="Text Placeholder 6">
            <a:extLst>
              <a:ext uri="{FF2B5EF4-FFF2-40B4-BE49-F238E27FC236}">
                <a16:creationId xmlns:a16="http://schemas.microsoft.com/office/drawing/2014/main" id="{289E2AD6-C486-40F6-9ABA-A8CA54C85DCC}"/>
              </a:ext>
            </a:extLst>
          </p:cNvPr>
          <p:cNvSpPr>
            <a:spLocks noGrp="1"/>
          </p:cNvSpPr>
          <p:nvPr>
            <p:ph type="body" idx="1"/>
          </p:nvPr>
        </p:nvSpPr>
        <p:spPr>
          <a:xfrm>
            <a:off x="4662333" y="4777380"/>
            <a:ext cx="5730960" cy="861420"/>
          </a:xfrm>
        </p:spPr>
        <p:txBody>
          <a:bodyPr vert="horz" lIns="91440" tIns="45720" rIns="91440" bIns="45720" rtlCol="0" anchor="t">
            <a:normAutofit/>
          </a:bodyPr>
          <a:lstStyle/>
          <a:p>
            <a:endParaRPr lang="en-US" sz="1800"/>
          </a:p>
        </p:txBody>
      </p:sp>
      <p:pic>
        <p:nvPicPr>
          <p:cNvPr id="5" name="Picture 5" descr="A picture containing application&#10;&#10;Description automatically generated">
            <a:extLst>
              <a:ext uri="{FF2B5EF4-FFF2-40B4-BE49-F238E27FC236}">
                <a16:creationId xmlns:a16="http://schemas.microsoft.com/office/drawing/2014/main" id="{B3B28F38-A6C3-4DE4-ACD5-51C444D50FFE}"/>
              </a:ext>
            </a:extLst>
          </p:cNvPr>
          <p:cNvPicPr>
            <a:picLocks noGrp="1" noChangeAspect="1"/>
          </p:cNvPicPr>
          <p:nvPr>
            <p:ph type="pic" idx="4294967295"/>
          </p:nvPr>
        </p:nvPicPr>
        <p:blipFill rotWithShape="1">
          <a:blip r:embed="rId3"/>
          <a:srcRect l="2778" r="2479"/>
          <a:stretch/>
        </p:blipFill>
        <p:spPr>
          <a:xfrm>
            <a:off x="478965" y="471948"/>
            <a:ext cx="3751053" cy="5909207"/>
          </a:xfrm>
          <a:prstGeom prst="rect">
            <a:avLst/>
          </a:prstGeom>
          <a:ln>
            <a:noFill/>
          </a:ln>
        </p:spPr>
      </p:pic>
      <p:sp>
        <p:nvSpPr>
          <p:cNvPr id="24" name="Rectangle 19">
            <a:extLst>
              <a:ext uri="{FF2B5EF4-FFF2-40B4-BE49-F238E27FC236}">
                <a16:creationId xmlns:a16="http://schemas.microsoft.com/office/drawing/2014/main" id="{A163AD8F-ACE5-4FCB-A39E-DF84A721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36944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CF641A6B-A988-47A8-8D2F-D74E70717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492" y="15522"/>
            <a:ext cx="8235015" cy="6826955"/>
          </a:xfrm>
          <a:prstGeom prst="rect">
            <a:avLst/>
          </a:prstGeom>
        </p:spPr>
      </p:pic>
    </p:spTree>
    <p:extLst>
      <p:ext uri="{BB962C8B-B14F-4D97-AF65-F5344CB8AC3E}">
        <p14:creationId xmlns:p14="http://schemas.microsoft.com/office/powerpoint/2010/main" val="1352157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4476BD66-FB36-40E7-93CB-A9359E337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694" y="167909"/>
            <a:ext cx="7698611" cy="6522181"/>
          </a:xfrm>
          <a:prstGeom prst="rect">
            <a:avLst/>
          </a:prstGeom>
        </p:spPr>
      </p:pic>
    </p:spTree>
    <p:extLst>
      <p:ext uri="{BB962C8B-B14F-4D97-AF65-F5344CB8AC3E}">
        <p14:creationId xmlns:p14="http://schemas.microsoft.com/office/powerpoint/2010/main" val="95678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928FA8B9-2F6C-40C4-944F-C61846FFA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073" y="567164"/>
            <a:ext cx="7777853" cy="5723671"/>
          </a:xfrm>
          <a:prstGeom prst="rect">
            <a:avLst/>
          </a:prstGeom>
        </p:spPr>
      </p:pic>
    </p:spTree>
    <p:extLst>
      <p:ext uri="{BB962C8B-B14F-4D97-AF65-F5344CB8AC3E}">
        <p14:creationId xmlns:p14="http://schemas.microsoft.com/office/powerpoint/2010/main" val="2109606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83B224E7-8F56-4F46-B7F3-1383D224B9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167" y="0"/>
            <a:ext cx="9371666" cy="6858000"/>
          </a:xfrm>
          <a:prstGeom prst="rect">
            <a:avLst/>
          </a:prstGeom>
        </p:spPr>
      </p:pic>
    </p:spTree>
    <p:extLst>
      <p:ext uri="{BB962C8B-B14F-4D97-AF65-F5344CB8AC3E}">
        <p14:creationId xmlns:p14="http://schemas.microsoft.com/office/powerpoint/2010/main" val="2820189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3DB0ED7D-0741-41C8-9BCD-85B80680F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 funnel chart&#10;&#10;Description automatically generated">
            <a:extLst>
              <a:ext uri="{FF2B5EF4-FFF2-40B4-BE49-F238E27FC236}">
                <a16:creationId xmlns:a16="http://schemas.microsoft.com/office/drawing/2014/main" id="{A7B37E98-81B4-4A3B-9A2F-24FEBF063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5790" y="643466"/>
            <a:ext cx="4540419" cy="5571067"/>
          </a:xfrm>
          <a:prstGeom prst="rect">
            <a:avLst/>
          </a:prstGeom>
        </p:spPr>
      </p:pic>
    </p:spTree>
    <p:extLst>
      <p:ext uri="{BB962C8B-B14F-4D97-AF65-F5344CB8AC3E}">
        <p14:creationId xmlns:p14="http://schemas.microsoft.com/office/powerpoint/2010/main" val="913702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FD588255-0093-494C-AEEB-9EE10F4CF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406" y="0"/>
            <a:ext cx="6481187" cy="6858000"/>
          </a:xfrm>
          <a:prstGeom prst="rect">
            <a:avLst/>
          </a:prstGeom>
        </p:spPr>
      </p:pic>
    </p:spTree>
    <p:extLst>
      <p:ext uri="{BB962C8B-B14F-4D97-AF65-F5344CB8AC3E}">
        <p14:creationId xmlns:p14="http://schemas.microsoft.com/office/powerpoint/2010/main" val="425030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2" name="Rectangle 41">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5" name="Rectangle 44">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7" name="Group 46">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8" name="Rectangle 47">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9"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4" name="Rectangle: Folded Corner 3">
            <a:extLst>
              <a:ext uri="{FF2B5EF4-FFF2-40B4-BE49-F238E27FC236}">
                <a16:creationId xmlns:a16="http://schemas.microsoft.com/office/drawing/2014/main" id="{2808F9D8-D50E-4C0D-A577-B36BA65C8123}"/>
              </a:ext>
            </a:extLst>
          </p:cNvPr>
          <p:cNvSpPr/>
          <p:nvPr/>
        </p:nvSpPr>
        <p:spPr>
          <a:xfrm>
            <a:off x="1683171" y="1169773"/>
            <a:ext cx="8825658" cy="2870161"/>
          </a:xfrm>
          <a:prstGeom prst="foldedCorner">
            <a:avLst/>
          </a:prstGeom>
        </p:spPr>
        <p:style>
          <a:lnRef idx="0">
            <a:schemeClr val="dk1"/>
          </a:lnRef>
          <a:fillRef idx="3">
            <a:schemeClr val="dk1"/>
          </a:fillRef>
          <a:effectRef idx="3">
            <a:schemeClr val="dk1"/>
          </a:effectRef>
          <a:fontRef idx="minor">
            <a:schemeClr val="lt1"/>
          </a:fontRef>
        </p:style>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lnSpc>
                <a:spcPct val="90000"/>
              </a:lnSpc>
              <a:spcBef>
                <a:spcPct val="0"/>
              </a:spcBef>
              <a:spcAft>
                <a:spcPts val="600"/>
              </a:spcAft>
            </a:pPr>
            <a:r>
              <a:rPr lang="en-US" sz="5400">
                <a:solidFill>
                  <a:schemeClr val="tx1"/>
                </a:solidFill>
                <a:latin typeface="+mj-lt"/>
                <a:ea typeface="+mj-ea"/>
                <a:cs typeface="+mj-cs"/>
              </a:rPr>
              <a:t>"Intellectuals solve problems, geniuses prevent them.</a:t>
            </a:r>
          </a:p>
        </p:txBody>
      </p:sp>
      <p:cxnSp>
        <p:nvCxnSpPr>
          <p:cNvPr id="51" name="Straight Connector 50">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423710"/>
      </p:ext>
    </p:extLst>
  </p:cSld>
  <p:clrMapOvr>
    <a:overrideClrMapping bg1="dk1" tx1="lt1" bg2="dk2" tx2="lt2" accent1="accent1" accent2="accent2" accent3="accent3" accent4="accent4" accent5="accent5" accent6="accent6" hlink="hlink" folHlink="folHlink"/>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ardrop 1">
            <a:extLst>
              <a:ext uri="{FF2B5EF4-FFF2-40B4-BE49-F238E27FC236}">
                <a16:creationId xmlns:a16="http://schemas.microsoft.com/office/drawing/2014/main" id="{1B7D9225-3662-462E-A9F1-3DC155C19C7F}"/>
              </a:ext>
            </a:extLst>
          </p:cNvPr>
          <p:cNvSpPr/>
          <p:nvPr/>
        </p:nvSpPr>
        <p:spPr>
          <a:xfrm>
            <a:off x="2305050" y="459581"/>
            <a:ext cx="7750966" cy="5845967"/>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bg1"/>
                </a:solidFill>
                <a:latin typeface="Oxygen"/>
                <a:ea typeface="Oxygen"/>
                <a:cs typeface="Oxygen"/>
              </a:rPr>
              <a:t>I</a:t>
            </a:r>
            <a:r>
              <a:rPr lang="en-US" sz="3600" dirty="0">
                <a:solidFill>
                  <a:schemeClr val="bg1"/>
                </a:solidFill>
                <a:latin typeface="Oxygen"/>
                <a:ea typeface="Oxygen"/>
                <a:cs typeface="Oxygen"/>
              </a:rPr>
              <a:t>f you want your children to be intelligent, read them fairy tales. If you want them to be more intelligent, read them more fairy tales.</a:t>
            </a:r>
            <a:endParaRPr lang="en-US" sz="3600">
              <a:solidFill>
                <a:schemeClr val="bg1"/>
              </a:solidFill>
            </a:endParaRPr>
          </a:p>
        </p:txBody>
      </p:sp>
    </p:spTree>
    <p:extLst>
      <p:ext uri="{BB962C8B-B14F-4D97-AF65-F5344CB8AC3E}">
        <p14:creationId xmlns:p14="http://schemas.microsoft.com/office/powerpoint/2010/main" val="4719648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90F857A9-349E-4A03-A196-819211A93983}"/>
              </a:ext>
            </a:extLst>
          </p:cNvPr>
          <p:cNvSpPr/>
          <p:nvPr/>
        </p:nvSpPr>
        <p:spPr>
          <a:xfrm>
            <a:off x="1427703" y="364903"/>
            <a:ext cx="8072436" cy="60245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Oxygen"/>
                <a:ea typeface="Oxygen"/>
                <a:cs typeface="Oxygen"/>
              </a:rPr>
              <a:t>The only thing that interferes with my learning is my education.</a:t>
            </a:r>
            <a:r>
              <a:rPr lang="en-US" dirty="0">
                <a:solidFill>
                  <a:srgbClr val="808080"/>
                </a:solidFill>
                <a:latin typeface="Oxygen"/>
                <a:ea typeface="Oxygen"/>
                <a:cs typeface="Oxygen"/>
              </a:rPr>
              <a:t> </a:t>
            </a:r>
            <a:r>
              <a:rPr lang="en-US" dirty="0">
                <a:solidFill>
                  <a:schemeClr val="bg1"/>
                </a:solidFill>
                <a:latin typeface="Oxygen"/>
                <a:ea typeface="Oxygen"/>
                <a:cs typeface="Oxygen"/>
              </a:rPr>
              <a:t>Albert Einstein</a:t>
            </a:r>
            <a:endParaRPr lang="en-US">
              <a:solidFill>
                <a:schemeClr val="bg1"/>
              </a:solidFill>
            </a:endParaRPr>
          </a:p>
        </p:txBody>
      </p:sp>
    </p:spTree>
    <p:extLst>
      <p:ext uri="{BB962C8B-B14F-4D97-AF65-F5344CB8AC3E}">
        <p14:creationId xmlns:p14="http://schemas.microsoft.com/office/powerpoint/2010/main" val="11590321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50C4-FC42-8540-985F-F490EE060A1B}"/>
              </a:ext>
            </a:extLst>
          </p:cNvPr>
          <p:cNvSpPr>
            <a:spLocks noGrp="1"/>
          </p:cNvSpPr>
          <p:nvPr>
            <p:ph type="title"/>
          </p:nvPr>
        </p:nvSpPr>
        <p:spPr/>
        <p:txBody>
          <a:bodyPr/>
          <a:lstStyle/>
          <a:p>
            <a:r>
              <a:rPr lang="en-US" dirty="0"/>
              <a:t>Why You Have Been Invited Here</a:t>
            </a:r>
          </a:p>
        </p:txBody>
      </p:sp>
      <p:sp>
        <p:nvSpPr>
          <p:cNvPr id="3" name="Content Placeholder 2">
            <a:extLst>
              <a:ext uri="{FF2B5EF4-FFF2-40B4-BE49-F238E27FC236}">
                <a16:creationId xmlns:a16="http://schemas.microsoft.com/office/drawing/2014/main" id="{A471517C-70CB-5946-8915-6B755B8F6766}"/>
              </a:ext>
            </a:extLst>
          </p:cNvPr>
          <p:cNvSpPr>
            <a:spLocks noGrp="1"/>
          </p:cNvSpPr>
          <p:nvPr>
            <p:ph idx="1"/>
          </p:nvPr>
        </p:nvSpPr>
        <p:spPr/>
        <p:txBody>
          <a:bodyPr vert="horz" lIns="91440" tIns="45720" rIns="91440" bIns="45720" rtlCol="0" anchor="t">
            <a:normAutofit/>
          </a:bodyPr>
          <a:lstStyle/>
          <a:p>
            <a:r>
              <a:rPr lang="en-US" sz="2400" dirty="0">
                <a:cs typeface="Calibri"/>
              </a:rPr>
              <a:t>Get to know us</a:t>
            </a:r>
          </a:p>
          <a:p>
            <a:r>
              <a:rPr lang="en-US" sz="2400" dirty="0">
                <a:cs typeface="Calibri"/>
              </a:rPr>
              <a:t>Understand what we do</a:t>
            </a:r>
          </a:p>
          <a:p>
            <a:r>
              <a:rPr lang="en-US" sz="2400" dirty="0">
                <a:cs typeface="Calibri"/>
              </a:rPr>
              <a:t>Learn our future plans</a:t>
            </a:r>
          </a:p>
          <a:p>
            <a:pPr marL="0" indent="0">
              <a:buNone/>
            </a:pPr>
            <a:endParaRPr lang="en-US" sz="2400" dirty="0">
              <a:cs typeface="Calibri"/>
            </a:endParaRPr>
          </a:p>
          <a:p>
            <a:pPr marL="0" indent="0">
              <a:buNone/>
            </a:pPr>
            <a:r>
              <a:rPr lang="en-US" sz="2400" dirty="0">
                <a:cs typeface="Calibri"/>
              </a:rPr>
              <a:t>We hope you will enjoy learning with us as leaders in your respective capacities.</a:t>
            </a:r>
            <a:endParaRPr lang="en-US" sz="2400">
              <a:cs typeface="Calibri"/>
            </a:endParaRPr>
          </a:p>
        </p:txBody>
      </p:sp>
    </p:spTree>
    <p:extLst>
      <p:ext uri="{BB962C8B-B14F-4D97-AF65-F5344CB8AC3E}">
        <p14:creationId xmlns:p14="http://schemas.microsoft.com/office/powerpoint/2010/main" val="61002279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0"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2" name="Rectangle 81">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4" name="Rectangle 83">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2CE2E29-3788-47EB-ACCF-3F5AE0DFB60A}"/>
              </a:ext>
            </a:extLst>
          </p:cNvPr>
          <p:cNvSpPr>
            <a:spLocks noGrp="1"/>
          </p:cNvSpPr>
          <p:nvPr>
            <p:ph type="title"/>
          </p:nvPr>
        </p:nvSpPr>
        <p:spPr>
          <a:xfrm>
            <a:off x="561110" y="973668"/>
            <a:ext cx="4177867" cy="1391692"/>
          </a:xfrm>
        </p:spPr>
        <p:txBody>
          <a:bodyPr vert="horz" lIns="91440" tIns="45720" rIns="91440" bIns="45720" rtlCol="0" anchor="ctr">
            <a:normAutofit/>
          </a:bodyPr>
          <a:lstStyle/>
          <a:p>
            <a:r>
              <a:rPr lang="en-US" sz="3600" dirty="0">
                <a:solidFill>
                  <a:schemeClr val="tx2"/>
                </a:solidFill>
              </a:rPr>
              <a:t>WHAT WE DO?</a:t>
            </a:r>
          </a:p>
        </p:txBody>
      </p:sp>
      <p:sp>
        <p:nvSpPr>
          <p:cNvPr id="4" name="Text Placeholder 3">
            <a:extLst>
              <a:ext uri="{FF2B5EF4-FFF2-40B4-BE49-F238E27FC236}">
                <a16:creationId xmlns:a16="http://schemas.microsoft.com/office/drawing/2014/main" id="{7D70EDF6-83C1-4DB8-BCCD-1147033497E5}"/>
              </a:ext>
            </a:extLst>
          </p:cNvPr>
          <p:cNvSpPr>
            <a:spLocks noGrp="1"/>
          </p:cNvSpPr>
          <p:nvPr>
            <p:ph type="body" sz="half" idx="2"/>
          </p:nvPr>
        </p:nvSpPr>
        <p:spPr>
          <a:xfrm>
            <a:off x="561110" y="2603500"/>
            <a:ext cx="4072673" cy="3416300"/>
          </a:xfrm>
        </p:spPr>
        <p:txBody>
          <a:bodyPr vert="horz" lIns="91440" tIns="45720" rIns="91440" bIns="45720" rtlCol="0">
            <a:normAutofit/>
          </a:bodyPr>
          <a:lstStyle/>
          <a:p>
            <a:pPr marL="446088" indent="-446088">
              <a:buFont typeface="Wingdings 3" charset="2"/>
              <a:buChar char=""/>
            </a:pPr>
            <a:r>
              <a:rPr lang="en-US" sz="2000" dirty="0">
                <a:solidFill>
                  <a:schemeClr val="tx1">
                    <a:lumMod val="75000"/>
                    <a:lumOff val="25000"/>
                  </a:schemeClr>
                </a:solidFill>
              </a:rPr>
              <a:t>SYSTEMIC </a:t>
            </a:r>
            <a:r>
              <a:rPr lang="en-US" sz="2000" b="1" dirty="0">
                <a:solidFill>
                  <a:schemeClr val="tx1">
                    <a:lumMod val="75000"/>
                    <a:lumOff val="25000"/>
                  </a:schemeClr>
                </a:solidFill>
              </a:rPr>
              <a:t>STRATEGY </a:t>
            </a:r>
            <a:r>
              <a:rPr lang="en-US" sz="2000" dirty="0">
                <a:solidFill>
                  <a:schemeClr val="tx1">
                    <a:lumMod val="75000"/>
                    <a:lumOff val="25000"/>
                  </a:schemeClr>
                </a:solidFill>
              </a:rPr>
              <a:t>DEVELOPMENT </a:t>
            </a:r>
            <a:r>
              <a:rPr lang="en-US" sz="2000" b="1" dirty="0">
                <a:solidFill>
                  <a:schemeClr val="tx1">
                    <a:lumMod val="75000"/>
                    <a:lumOff val="25000"/>
                  </a:schemeClr>
                </a:solidFill>
              </a:rPr>
              <a:t>CONSULTANTS</a:t>
            </a:r>
          </a:p>
          <a:p>
            <a:pPr marL="446088" indent="-446088">
              <a:buFont typeface="Wingdings 3" charset="2"/>
              <a:buChar char=""/>
            </a:pPr>
            <a:r>
              <a:rPr lang="en-US" sz="2000" dirty="0">
                <a:solidFill>
                  <a:schemeClr val="tx1">
                    <a:lumMod val="75000"/>
                    <a:lumOff val="25000"/>
                  </a:schemeClr>
                </a:solidFill>
              </a:rPr>
              <a:t>SYSTEMS THINKING </a:t>
            </a:r>
            <a:r>
              <a:rPr lang="en-US" sz="2000" b="1" dirty="0">
                <a:solidFill>
                  <a:schemeClr val="tx1">
                    <a:lumMod val="75000"/>
                    <a:lumOff val="25000"/>
                  </a:schemeClr>
                </a:solidFill>
              </a:rPr>
              <a:t>RESEARCHERS</a:t>
            </a:r>
          </a:p>
          <a:p>
            <a:pPr marL="446088" indent="-446088">
              <a:buFont typeface="Wingdings 3" charset="2"/>
              <a:buChar char=""/>
            </a:pPr>
            <a:r>
              <a:rPr lang="en-US" sz="2000" dirty="0">
                <a:solidFill>
                  <a:schemeClr val="tx1">
                    <a:lumMod val="75000"/>
                    <a:lumOff val="25000"/>
                  </a:schemeClr>
                </a:solidFill>
              </a:rPr>
              <a:t>LEARNING ORGANISATION THE FIFTH DISCIPLINE </a:t>
            </a:r>
            <a:r>
              <a:rPr lang="en-US" sz="2000" b="1" dirty="0">
                <a:solidFill>
                  <a:schemeClr val="tx1">
                    <a:lumMod val="75000"/>
                    <a:lumOff val="25000"/>
                  </a:schemeClr>
                </a:solidFill>
              </a:rPr>
              <a:t>TRAINERS</a:t>
            </a:r>
          </a:p>
        </p:txBody>
      </p:sp>
      <p:sp>
        <p:nvSpPr>
          <p:cNvPr id="88"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pic>
        <p:nvPicPr>
          <p:cNvPr id="25" name="Picture 4" descr="Gears cogs or wheels Royalty Free Vector Image">
            <a:extLst>
              <a:ext uri="{FF2B5EF4-FFF2-40B4-BE49-F238E27FC236}">
                <a16:creationId xmlns:a16="http://schemas.microsoft.com/office/drawing/2014/main" id="{AEECFD0C-4F32-4ECF-BB4C-B9FFEF994BE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9419"/>
          <a:stretch/>
        </p:blipFill>
        <p:spPr bwMode="auto">
          <a:xfrm>
            <a:off x="6088156" y="1447800"/>
            <a:ext cx="4576576" cy="4141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5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F95A-D09B-8A4F-A1A6-94F6C8D7AC35}"/>
              </a:ext>
            </a:extLst>
          </p:cNvPr>
          <p:cNvSpPr>
            <a:spLocks noGrp="1"/>
          </p:cNvSpPr>
          <p:nvPr>
            <p:ph type="title"/>
          </p:nvPr>
        </p:nvSpPr>
        <p:spPr/>
        <p:txBody>
          <a:bodyPr>
            <a:normAutofit fontScale="90000"/>
          </a:bodyPr>
          <a:lstStyle/>
          <a:p>
            <a:r>
              <a:rPr lang="en-US" sz="6000" dirty="0"/>
              <a:t>What We Do</a:t>
            </a:r>
          </a:p>
        </p:txBody>
      </p:sp>
      <p:sp>
        <p:nvSpPr>
          <p:cNvPr id="3" name="Content Placeholder 2">
            <a:extLst>
              <a:ext uri="{FF2B5EF4-FFF2-40B4-BE49-F238E27FC236}">
                <a16:creationId xmlns:a16="http://schemas.microsoft.com/office/drawing/2014/main" id="{3DCDCB4B-167A-A743-A379-EAF09F9D4099}"/>
              </a:ext>
            </a:extLst>
          </p:cNvPr>
          <p:cNvSpPr>
            <a:spLocks noGrp="1"/>
          </p:cNvSpPr>
          <p:nvPr>
            <p:ph idx="1"/>
          </p:nvPr>
        </p:nvSpPr>
        <p:spPr>
          <a:xfrm>
            <a:off x="1154954" y="2603500"/>
            <a:ext cx="8975365" cy="3416300"/>
          </a:xfrm>
        </p:spPr>
        <p:txBody>
          <a:bodyPr vert="horz" lIns="91440" tIns="45720" rIns="91440" bIns="45720" rtlCol="0" anchor="t">
            <a:normAutofit/>
          </a:bodyPr>
          <a:lstStyle/>
          <a:p>
            <a:r>
              <a:rPr lang="en-US" sz="2400" dirty="0"/>
              <a:t>We offer strategy development consultancy for Leaders </a:t>
            </a:r>
          </a:p>
          <a:p>
            <a:r>
              <a:rPr lang="en-US" sz="2400" dirty="0"/>
              <a:t>We help leaders in organizations understand by research that developing lasting solutions to issues that are vexing &amp; persistent in their organizations/sector sets them apart</a:t>
            </a:r>
          </a:p>
          <a:p>
            <a:r>
              <a:rPr lang="en-US" sz="2400" dirty="0"/>
              <a:t>We train organizations wanting to become Learning Organizations</a:t>
            </a:r>
          </a:p>
          <a:p>
            <a:endParaRPr lang="en-US" dirty="0"/>
          </a:p>
        </p:txBody>
      </p:sp>
    </p:spTree>
    <p:extLst>
      <p:ext uri="{BB962C8B-B14F-4D97-AF65-F5344CB8AC3E}">
        <p14:creationId xmlns:p14="http://schemas.microsoft.com/office/powerpoint/2010/main" val="396560134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6BD4-5C4D-40C9-92FD-5F8D97471A2C}"/>
              </a:ext>
            </a:extLst>
          </p:cNvPr>
          <p:cNvSpPr>
            <a:spLocks noGrp="1"/>
          </p:cNvSpPr>
          <p:nvPr>
            <p:ph type="title"/>
          </p:nvPr>
        </p:nvSpPr>
        <p:spPr/>
        <p:txBody>
          <a:bodyPr>
            <a:normAutofit fontScale="90000"/>
          </a:bodyPr>
          <a:lstStyle/>
          <a:p>
            <a:r>
              <a:rPr lang="en-US" dirty="0"/>
              <a:t>DEVELOPMENT IS THWARTED AT A LATER STAGE …</a:t>
            </a:r>
            <a:endParaRPr lang="en-BW" dirty="0"/>
          </a:p>
        </p:txBody>
      </p:sp>
      <p:sp>
        <p:nvSpPr>
          <p:cNvPr id="4" name="Text Placeholder 3">
            <a:extLst>
              <a:ext uri="{FF2B5EF4-FFF2-40B4-BE49-F238E27FC236}">
                <a16:creationId xmlns:a16="http://schemas.microsoft.com/office/drawing/2014/main" id="{EEE97782-4967-44A3-8852-676AADF140A3}"/>
              </a:ext>
            </a:extLst>
          </p:cNvPr>
          <p:cNvSpPr>
            <a:spLocks noGrp="1"/>
          </p:cNvSpPr>
          <p:nvPr>
            <p:ph type="body" sz="half" idx="2"/>
          </p:nvPr>
        </p:nvSpPr>
        <p:spPr>
          <a:xfrm>
            <a:off x="1154954" y="3657600"/>
            <a:ext cx="3859212" cy="2057400"/>
          </a:xfrm>
        </p:spPr>
        <p:txBody>
          <a:bodyPr>
            <a:noAutofit/>
          </a:bodyPr>
          <a:lstStyle/>
          <a:p>
            <a:r>
              <a:rPr lang="en-US" sz="1800" dirty="0">
                <a:solidFill>
                  <a:schemeClr val="bg1"/>
                </a:solidFill>
              </a:rPr>
              <a:t>WHEN PULLED BACK BY PROBLEMS THAT PERSISTS.</a:t>
            </a:r>
          </a:p>
          <a:p>
            <a:r>
              <a:rPr lang="en-US" sz="1800" dirty="0">
                <a:solidFill>
                  <a:schemeClr val="bg1"/>
                </a:solidFill>
              </a:rPr>
              <a:t>WHEN PERSISTENT ISSUES GO AWAY, IT WILL NATURALLY LOOK FOR THE DIRECTION TO GROW ONCE AGAIN.</a:t>
            </a:r>
            <a:endParaRPr lang="en-BW" sz="1800" dirty="0">
              <a:solidFill>
                <a:schemeClr val="bg1"/>
              </a:solidFill>
            </a:endParaRPr>
          </a:p>
        </p:txBody>
      </p:sp>
      <p:pic>
        <p:nvPicPr>
          <p:cNvPr id="2050" name="Picture 2" descr="Pulled in all directions">
            <a:extLst>
              <a:ext uri="{FF2B5EF4-FFF2-40B4-BE49-F238E27FC236}">
                <a16:creationId xmlns:a16="http://schemas.microsoft.com/office/drawing/2014/main" id="{8189CBD5-9CB4-45BB-8235-CF48E2F796EF}"/>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1109" r="2110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533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8AA78-96AD-4A10-96A4-0BD2AA29C18D}"/>
              </a:ext>
            </a:extLst>
          </p:cNvPr>
          <p:cNvSpPr>
            <a:spLocks noGrp="1"/>
          </p:cNvSpPr>
          <p:nvPr>
            <p:ph type="title"/>
          </p:nvPr>
        </p:nvSpPr>
        <p:spPr/>
        <p:txBody>
          <a:bodyPr/>
          <a:lstStyle/>
          <a:p>
            <a:r>
              <a:rPr lang="en-US" dirty="0"/>
              <a:t>What is a Learning </a:t>
            </a:r>
            <a:r>
              <a:rPr lang="en-US" dirty="0" err="1"/>
              <a:t>Organisation</a:t>
            </a:r>
            <a:r>
              <a:rPr lang="en-US" dirty="0"/>
              <a:t>?</a:t>
            </a:r>
            <a:endParaRPr lang="en-BW" dirty="0"/>
          </a:p>
        </p:txBody>
      </p:sp>
      <p:sp>
        <p:nvSpPr>
          <p:cNvPr id="3" name="Content Placeholder 2">
            <a:extLst>
              <a:ext uri="{FF2B5EF4-FFF2-40B4-BE49-F238E27FC236}">
                <a16:creationId xmlns:a16="http://schemas.microsoft.com/office/drawing/2014/main" id="{F7BD1634-668C-4F28-B6C8-52C956A85232}"/>
              </a:ext>
            </a:extLst>
          </p:cNvPr>
          <p:cNvSpPr>
            <a:spLocks noGrp="1"/>
          </p:cNvSpPr>
          <p:nvPr>
            <p:ph idx="1"/>
          </p:nvPr>
        </p:nvSpPr>
        <p:spPr>
          <a:xfrm>
            <a:off x="5648856" y="1452879"/>
            <a:ext cx="5190066" cy="4572000"/>
          </a:xfrm>
        </p:spPr>
        <p:txBody>
          <a:bodyPr/>
          <a:lstStyle/>
          <a:p>
            <a:r>
              <a:rPr lang="en-GB" b="0" i="0" dirty="0">
                <a:solidFill>
                  <a:srgbClr val="202124"/>
                </a:solidFill>
                <a:effectLst/>
                <a:latin typeface="arial" panose="020B0604020202020204" pitchFamily="34" charset="0"/>
              </a:rPr>
              <a:t>The Fifth Discipline.</a:t>
            </a:r>
            <a:endParaRPr lang="en-BW" dirty="0"/>
          </a:p>
        </p:txBody>
      </p:sp>
      <p:sp>
        <p:nvSpPr>
          <p:cNvPr id="4" name="Text Placeholder 3">
            <a:extLst>
              <a:ext uri="{FF2B5EF4-FFF2-40B4-BE49-F238E27FC236}">
                <a16:creationId xmlns:a16="http://schemas.microsoft.com/office/drawing/2014/main" id="{8621F341-5823-47E7-8830-5C523881DEC5}"/>
              </a:ext>
            </a:extLst>
          </p:cNvPr>
          <p:cNvSpPr>
            <a:spLocks noGrp="1"/>
          </p:cNvSpPr>
          <p:nvPr>
            <p:ph type="body" sz="half" idx="2"/>
          </p:nvPr>
        </p:nvSpPr>
        <p:spPr>
          <a:xfrm>
            <a:off x="1154953" y="3129280"/>
            <a:ext cx="3191015" cy="2895599"/>
          </a:xfrm>
        </p:spPr>
        <p:txBody>
          <a:bodyPr>
            <a:noAutofit/>
          </a:bodyPr>
          <a:lstStyle/>
          <a:p>
            <a:r>
              <a:rPr lang="en-GB" sz="1600" b="0" i="0" dirty="0">
                <a:solidFill>
                  <a:schemeClr val="bg1"/>
                </a:solidFill>
                <a:effectLst/>
                <a:latin typeface="arial" panose="020B0604020202020204" pitchFamily="34" charset="0"/>
              </a:rPr>
              <a:t>Peter </a:t>
            </a:r>
            <a:r>
              <a:rPr lang="en-GB" sz="1600" b="1" i="0" dirty="0">
                <a:solidFill>
                  <a:schemeClr val="bg1"/>
                </a:solidFill>
                <a:effectLst/>
                <a:latin typeface="arial" panose="020B0604020202020204" pitchFamily="34" charset="0"/>
              </a:rPr>
              <a:t>Senge</a:t>
            </a:r>
            <a:r>
              <a:rPr lang="en-GB" sz="1600" b="0" i="0" dirty="0">
                <a:solidFill>
                  <a:schemeClr val="bg1"/>
                </a:solidFill>
                <a:effectLst/>
                <a:latin typeface="arial" panose="020B0604020202020204" pitchFamily="34" charset="0"/>
              </a:rPr>
              <a:t> stated in an interview that a </a:t>
            </a:r>
            <a:r>
              <a:rPr lang="en-GB" sz="1600" b="1" i="0" dirty="0">
                <a:solidFill>
                  <a:schemeClr val="bg1"/>
                </a:solidFill>
                <a:effectLst/>
                <a:latin typeface="arial" panose="020B0604020202020204" pitchFamily="34" charset="0"/>
              </a:rPr>
              <a:t>learning organization</a:t>
            </a:r>
            <a:r>
              <a:rPr lang="en-GB" sz="1600" b="0" i="0" dirty="0">
                <a:solidFill>
                  <a:schemeClr val="bg1"/>
                </a:solidFill>
                <a:effectLst/>
                <a:latin typeface="arial" panose="020B0604020202020204" pitchFamily="34" charset="0"/>
              </a:rPr>
              <a:t> is a group of people working together collectively to enhance their capacities to create results they really care about.</a:t>
            </a:r>
          </a:p>
          <a:p>
            <a:r>
              <a:rPr lang="en-GB" sz="1600" b="0" i="0" dirty="0">
                <a:solidFill>
                  <a:schemeClr val="bg1"/>
                </a:solidFill>
                <a:effectLst/>
                <a:latin typeface="arial" panose="020B0604020202020204" pitchFamily="34" charset="0"/>
              </a:rPr>
              <a:t>S</a:t>
            </a:r>
            <a:r>
              <a:rPr lang="en-GB" sz="1600" b="1" i="0" dirty="0">
                <a:solidFill>
                  <a:schemeClr val="bg1"/>
                </a:solidFill>
                <a:effectLst/>
                <a:latin typeface="arial" panose="020B0604020202020204" pitchFamily="34" charset="0"/>
              </a:rPr>
              <a:t>enge</a:t>
            </a:r>
            <a:r>
              <a:rPr lang="en-GB" sz="1600" b="0" i="0" dirty="0">
                <a:solidFill>
                  <a:schemeClr val="bg1"/>
                </a:solidFill>
                <a:effectLst/>
                <a:latin typeface="arial" panose="020B0604020202020204" pitchFamily="34" charset="0"/>
              </a:rPr>
              <a:t> popularized the concept of the </a:t>
            </a:r>
            <a:r>
              <a:rPr lang="en-GB" sz="1600" b="1" i="0" dirty="0">
                <a:solidFill>
                  <a:schemeClr val="bg1"/>
                </a:solidFill>
                <a:effectLst/>
                <a:latin typeface="arial" panose="020B0604020202020204" pitchFamily="34" charset="0"/>
              </a:rPr>
              <a:t>learning organization </a:t>
            </a:r>
            <a:r>
              <a:rPr lang="en-GB" sz="1600" b="0" i="0" dirty="0">
                <a:solidFill>
                  <a:schemeClr val="bg1"/>
                </a:solidFill>
                <a:effectLst/>
                <a:latin typeface="arial" panose="020B0604020202020204" pitchFamily="34" charset="0"/>
              </a:rPr>
              <a:t> through his book The Fifth Discipline</a:t>
            </a:r>
            <a:r>
              <a:rPr lang="en-GB" b="0" i="0" dirty="0">
                <a:solidFill>
                  <a:schemeClr val="bg1"/>
                </a:solidFill>
                <a:effectLst/>
                <a:latin typeface="arial" panose="020B0604020202020204" pitchFamily="34" charset="0"/>
              </a:rPr>
              <a:t>.</a:t>
            </a:r>
            <a:endParaRPr lang="en-BW" dirty="0">
              <a:solidFill>
                <a:schemeClr val="bg1"/>
              </a:solidFill>
            </a:endParaRPr>
          </a:p>
        </p:txBody>
      </p:sp>
      <p:pic>
        <p:nvPicPr>
          <p:cNvPr id="1026" name="Picture 2" descr="Picture">
            <a:extLst>
              <a:ext uri="{FF2B5EF4-FFF2-40B4-BE49-F238E27FC236}">
                <a16:creationId xmlns:a16="http://schemas.microsoft.com/office/drawing/2014/main" id="{AAF3133F-8BDB-40D1-9DAC-DFA85847B2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6743" y="834812"/>
            <a:ext cx="5190067" cy="5190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313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F13CE-AC02-8343-903A-18CC316D4D9E}"/>
              </a:ext>
            </a:extLst>
          </p:cNvPr>
          <p:cNvSpPr>
            <a:spLocks noGrp="1"/>
          </p:cNvSpPr>
          <p:nvPr>
            <p:ph type="title"/>
          </p:nvPr>
        </p:nvSpPr>
        <p:spPr>
          <a:xfrm>
            <a:off x="1154955" y="831057"/>
            <a:ext cx="2959845" cy="623888"/>
          </a:xfrm>
        </p:spPr>
        <p:txBody>
          <a:bodyPr/>
          <a:lstStyle/>
          <a:p>
            <a:r>
              <a:rPr lang="en-US" dirty="0"/>
              <a:t>How Do We Do It? </a:t>
            </a:r>
          </a:p>
        </p:txBody>
      </p:sp>
      <p:sp>
        <p:nvSpPr>
          <p:cNvPr id="3" name="Content Placeholder 2">
            <a:extLst>
              <a:ext uri="{FF2B5EF4-FFF2-40B4-BE49-F238E27FC236}">
                <a16:creationId xmlns:a16="http://schemas.microsoft.com/office/drawing/2014/main" id="{3508670F-1190-B44B-8245-10149251FDCC}"/>
              </a:ext>
            </a:extLst>
          </p:cNvPr>
          <p:cNvSpPr>
            <a:spLocks noGrp="1"/>
          </p:cNvSpPr>
          <p:nvPr>
            <p:ph idx="1"/>
          </p:nvPr>
        </p:nvSpPr>
        <p:spPr>
          <a:xfrm>
            <a:off x="5388240" y="1447800"/>
            <a:ext cx="5582972" cy="4572000"/>
          </a:xfrm>
        </p:spPr>
        <p:txBody>
          <a:bodyPr>
            <a:normAutofit/>
          </a:bodyPr>
          <a:lstStyle/>
          <a:p>
            <a:r>
              <a:rPr lang="en-US" sz="2400" dirty="0"/>
              <a:t>We train leaders and managers to learn to uncover (a ‘new’ pair of eyes to see) the thinking needed to “see” the underlying structures generating the vexing /persistent problems they want to get rid off. </a:t>
            </a:r>
          </a:p>
          <a:p>
            <a:r>
              <a:rPr lang="en-US" sz="2400" dirty="0"/>
              <a:t>The Iceberg concept</a:t>
            </a:r>
          </a:p>
          <a:p>
            <a:r>
              <a:rPr lang="en-US" sz="2400" dirty="0"/>
              <a:t>That’s learning!</a:t>
            </a:r>
          </a:p>
        </p:txBody>
      </p:sp>
      <p:pic>
        <p:nvPicPr>
          <p:cNvPr id="7" name="Picture 7" descr="Chart, surface chart&#10;&#10;Description automatically generated">
            <a:extLst>
              <a:ext uri="{FF2B5EF4-FFF2-40B4-BE49-F238E27FC236}">
                <a16:creationId xmlns:a16="http://schemas.microsoft.com/office/drawing/2014/main" id="{14FBA87D-B808-4030-B817-FF72ED7147BE}"/>
              </a:ext>
            </a:extLst>
          </p:cNvPr>
          <p:cNvPicPr>
            <a:picLocks noChangeAspect="1"/>
          </p:cNvPicPr>
          <p:nvPr/>
        </p:nvPicPr>
        <p:blipFill>
          <a:blip r:embed="rId3"/>
          <a:stretch>
            <a:fillRect/>
          </a:stretch>
        </p:blipFill>
        <p:spPr>
          <a:xfrm>
            <a:off x="890587" y="1569244"/>
            <a:ext cx="4326731" cy="4326731"/>
          </a:xfrm>
          <a:prstGeom prst="rect">
            <a:avLst/>
          </a:prstGeom>
        </p:spPr>
      </p:pic>
    </p:spTree>
    <p:extLst>
      <p:ext uri="{BB962C8B-B14F-4D97-AF65-F5344CB8AC3E}">
        <p14:creationId xmlns:p14="http://schemas.microsoft.com/office/powerpoint/2010/main" val="332260649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5A737-C393-8441-B770-17C0FB40A6C7}"/>
              </a:ext>
            </a:extLst>
          </p:cNvPr>
          <p:cNvSpPr>
            <a:spLocks noGrp="1"/>
          </p:cNvSpPr>
          <p:nvPr>
            <p:ph type="title"/>
          </p:nvPr>
        </p:nvSpPr>
        <p:spPr/>
        <p:txBody>
          <a:bodyPr/>
          <a:lstStyle/>
          <a:p>
            <a:r>
              <a:rPr lang="en-US" dirty="0"/>
              <a:t>What’s Our Approach to Tackling These Persistent Problems </a:t>
            </a:r>
          </a:p>
        </p:txBody>
      </p:sp>
      <p:pic>
        <p:nvPicPr>
          <p:cNvPr id="1026" name="Picture 2" descr="https://sheilasingapore.files.wordpress.com/2018/04/cropped-3-legged-stool.png?w=840"/>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92031" y="2664025"/>
            <a:ext cx="8000000" cy="32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407263"/>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049804d-e2b4-4969-bcaa-55a0379593c7">
      <UserInfo>
        <DisplayName>Eunice Monnaatsie</DisplayName>
        <AccountId>12</AccountId>
        <AccountType/>
      </UserInfo>
      <UserInfo>
        <DisplayName>Ontiretse Sickboy</DisplayName>
        <AccountId>13</AccountId>
        <AccountType/>
      </UserInfo>
      <UserInfo>
        <DisplayName>Sheila Damodaran</DisplayName>
        <AccountId>9</AccountId>
        <AccountType/>
      </UserInfo>
      <UserInfo>
        <DisplayName>Philip Katisi</DisplayName>
        <AccountId>25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04D4558721004E9A0A50CB7A15EE6D" ma:contentTypeVersion="10" ma:contentTypeDescription="Create a new document." ma:contentTypeScope="" ma:versionID="6abff6a75a59583fd33bab077344c269">
  <xsd:schema xmlns:xsd="http://www.w3.org/2001/XMLSchema" xmlns:xs="http://www.w3.org/2001/XMLSchema" xmlns:p="http://schemas.microsoft.com/office/2006/metadata/properties" xmlns:ns2="e1fd422c-c4b6-4fd6-9e99-23f256eea4c0" xmlns:ns3="e049804d-e2b4-4969-bcaa-55a0379593c7" targetNamespace="http://schemas.microsoft.com/office/2006/metadata/properties" ma:root="true" ma:fieldsID="305265068acc30b10b354fd52da91984" ns2:_="" ns3:_="">
    <xsd:import namespace="e1fd422c-c4b6-4fd6-9e99-23f256eea4c0"/>
    <xsd:import namespace="e049804d-e2b4-4969-bcaa-55a0379593c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fd422c-c4b6-4fd6-9e99-23f256eea4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49804d-e2b4-4969-bcaa-55a0379593c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7DEE49-9F01-42D9-A520-B7B09C210D93}">
  <ds:schemaRefs>
    <ds:schemaRef ds:uri="http://schemas.microsoft.com/office/2006/metadata/properties"/>
    <ds:schemaRef ds:uri="http://schemas.microsoft.com/office/infopath/2007/PartnerControls"/>
    <ds:schemaRef ds:uri="e049804d-e2b4-4969-bcaa-55a0379593c7"/>
  </ds:schemaRefs>
</ds:datastoreItem>
</file>

<file path=customXml/itemProps2.xml><?xml version="1.0" encoding="utf-8"?>
<ds:datastoreItem xmlns:ds="http://schemas.openxmlformats.org/officeDocument/2006/customXml" ds:itemID="{775DC74D-0909-40AE-9C28-1B0C5A6109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fd422c-c4b6-4fd6-9e99-23f256eea4c0"/>
    <ds:schemaRef ds:uri="e049804d-e2b4-4969-bcaa-55a0379593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45CEFA-B5C2-4F35-8B0C-C0AB177703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426</TotalTime>
  <Words>558</Words>
  <Application>Microsoft Office PowerPoint</Application>
  <PresentationFormat>Widescreen</PresentationFormat>
  <Paragraphs>46</Paragraphs>
  <Slides>28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vt:lpstr>
      <vt:lpstr>Calibri</vt:lpstr>
      <vt:lpstr>Century Gothic</vt:lpstr>
      <vt:lpstr>Oxygen</vt:lpstr>
      <vt:lpstr>Wingdings 3</vt:lpstr>
      <vt:lpstr>Ion Boardroom</vt:lpstr>
      <vt:lpstr>PowerPoint Presentation</vt:lpstr>
      <vt:lpstr>LEADERS OF SYSTEMIC CHANGE</vt:lpstr>
      <vt:lpstr>Why You Have Been Invited Here</vt:lpstr>
      <vt:lpstr>WHAT WE DO?</vt:lpstr>
      <vt:lpstr>What We Do</vt:lpstr>
      <vt:lpstr>DEVELOPMENT IS THWARTED AT A LATER STAGE …</vt:lpstr>
      <vt:lpstr>What is a Learning Organisation?</vt:lpstr>
      <vt:lpstr>How Do We Do It? </vt:lpstr>
      <vt:lpstr>What’s Our Approach to Tackling These Persistent Problems </vt:lpstr>
      <vt:lpstr>PowerPoint Presentation</vt:lpstr>
      <vt:lpstr>PowerPoint Presentation</vt:lpstr>
      <vt:lpstr>60 tools</vt:lpstr>
      <vt:lpstr>Our Plans</vt:lpstr>
      <vt:lpstr>INTRODUCE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are we?</dc:title>
  <dc:creator>Eunice Monnaatsie</dc:creator>
  <cp:lastModifiedBy>Sheila Damodaran</cp:lastModifiedBy>
  <cp:revision>326</cp:revision>
  <dcterms:created xsi:type="dcterms:W3CDTF">2021-04-12T11:27:46Z</dcterms:created>
  <dcterms:modified xsi:type="dcterms:W3CDTF">2021-05-10T14:16:18Z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0x0101001804D4558721004E9A0A50CB7A15EE6D</vt:lpwstr>
  </property>
</Properties>
</file>